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3" r:id="rId2"/>
    <p:sldId id="258" r:id="rId3"/>
    <p:sldId id="256" r:id="rId4"/>
    <p:sldId id="257" r:id="rId5"/>
    <p:sldId id="259" r:id="rId6"/>
    <p:sldId id="274" r:id="rId7"/>
    <p:sldId id="272" r:id="rId8"/>
    <p:sldId id="275" r:id="rId9"/>
    <p:sldId id="261" r:id="rId10"/>
    <p:sldId id="278" r:id="rId11"/>
    <p:sldId id="262" r:id="rId12"/>
    <p:sldId id="263" r:id="rId13"/>
    <p:sldId id="277" r:id="rId14"/>
    <p:sldId id="266" r:id="rId15"/>
    <p:sldId id="267" r:id="rId16"/>
    <p:sldId id="268" r:id="rId17"/>
    <p:sldId id="269" r:id="rId18"/>
    <p:sldId id="270" r:id="rId19"/>
    <p:sldId id="276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A74B4-DCF1-4116-8EC2-90F4D6E712C5}" type="datetimeFigureOut">
              <a:rPr lang="en-US" smtClean="0"/>
              <a:pPr/>
              <a:t>8/21/2012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674502B2-23B1-45F1-A390-8085EFF3127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A74B4-DCF1-4116-8EC2-90F4D6E712C5}" type="datetimeFigureOut">
              <a:rPr lang="en-US" smtClean="0"/>
              <a:pPr/>
              <a:t>8/21/2012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502B2-23B1-45F1-A390-8085EFF312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A74B4-DCF1-4116-8EC2-90F4D6E712C5}" type="datetimeFigureOut">
              <a:rPr lang="en-US" smtClean="0"/>
              <a:pPr/>
              <a:t>8/21/2012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502B2-23B1-45F1-A390-8085EFF312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A74B4-DCF1-4116-8EC2-90F4D6E712C5}" type="datetimeFigureOut">
              <a:rPr lang="en-US" smtClean="0"/>
              <a:pPr/>
              <a:t>8/21/2012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502B2-23B1-45F1-A390-8085EFF3127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A74B4-DCF1-4116-8EC2-90F4D6E712C5}" type="datetimeFigureOut">
              <a:rPr lang="en-US" smtClean="0"/>
              <a:pPr/>
              <a:t>8/21/2012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74502B2-23B1-45F1-A390-8085EFF312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A74B4-DCF1-4116-8EC2-90F4D6E712C5}" type="datetimeFigureOut">
              <a:rPr lang="en-US" smtClean="0"/>
              <a:pPr/>
              <a:t>8/21/2012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502B2-23B1-45F1-A390-8085EFF3127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A74B4-DCF1-4116-8EC2-90F4D6E712C5}" type="datetimeFigureOut">
              <a:rPr lang="en-US" smtClean="0"/>
              <a:pPr/>
              <a:t>8/21/2012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502B2-23B1-45F1-A390-8085EFF3127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A74B4-DCF1-4116-8EC2-90F4D6E712C5}" type="datetimeFigureOut">
              <a:rPr lang="en-US" smtClean="0"/>
              <a:pPr/>
              <a:t>8/21/2012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502B2-23B1-45F1-A390-8085EFF312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A74B4-DCF1-4116-8EC2-90F4D6E712C5}" type="datetimeFigureOut">
              <a:rPr lang="en-US" smtClean="0"/>
              <a:pPr/>
              <a:t>8/21/2012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502B2-23B1-45F1-A390-8085EFF312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A74B4-DCF1-4116-8EC2-90F4D6E712C5}" type="datetimeFigureOut">
              <a:rPr lang="en-US" smtClean="0"/>
              <a:pPr/>
              <a:t>8/21/2012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502B2-23B1-45F1-A390-8085EFF3127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A74B4-DCF1-4116-8EC2-90F4D6E712C5}" type="datetimeFigureOut">
              <a:rPr lang="en-US" smtClean="0"/>
              <a:pPr/>
              <a:t>8/21/2012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74502B2-23B1-45F1-A390-8085EFF3127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C4A74B4-DCF1-4116-8EC2-90F4D6E712C5}" type="datetimeFigureOut">
              <a:rPr lang="en-US" smtClean="0"/>
              <a:pPr/>
              <a:t>8/21/2012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674502B2-23B1-45F1-A390-8085EFF3127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kimberlyclontz.blogspot.com/2010/09/point-line-plane-volume.html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82HDnvFTZwI&amp;safety_mode=true&amp;persist_safety_mode=1&amp;safe=active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1.bin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Relationship Id="rId9" Type="http://schemas.openxmlformats.org/officeDocument/2006/relationships/oleObject" Target="../embeddings/oleObject14.bin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tumblr_lmilrgUo6H1qadny8o1_500.jpe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30414" y="381000"/>
            <a:ext cx="8532586" cy="6259714"/>
          </a:xfr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Examples in Real Life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Write Rally Robin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Students take turns stating and writing responses or solutions.  Record answers on one sheet of paper.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Name the line of intersection</a:t>
            </a:r>
            <a:endParaRPr lang="en-US" dirty="0"/>
          </a:p>
        </p:txBody>
      </p:sp>
      <p:pic>
        <p:nvPicPr>
          <p:cNvPr id="4" name="Content Placeholder 3" descr="5.gif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843212" y="1938337"/>
            <a:ext cx="3914775" cy="35909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Point, Line, Plane Video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Partners take turns, one solving a problem while the other coaches.</a:t>
            </a:r>
          </a:p>
          <a:p>
            <a:r>
              <a:rPr lang="en-US" dirty="0" smtClean="0"/>
              <a:t>1.  Partner A solves the first problem.</a:t>
            </a:r>
          </a:p>
          <a:p>
            <a:r>
              <a:rPr lang="en-US" dirty="0" smtClean="0"/>
              <a:t>2. Partner B watches and listens, checks, coaches if necessary, and praises.</a:t>
            </a:r>
          </a:p>
          <a:p>
            <a:r>
              <a:rPr lang="en-US" dirty="0" smtClean="0"/>
              <a:t>3.  Partner B solves the next problem.</a:t>
            </a:r>
          </a:p>
          <a:p>
            <a:r>
              <a:rPr lang="en-US" dirty="0" smtClean="0"/>
              <a:t>4.  Partner A watches and listens, checks, coaches if necessary, and praises.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Rally Coach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Draw and label a figure for each relationship.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Plane </a:t>
            </a:r>
            <a:r>
              <a:rPr lang="en-US" dirty="0" smtClean="0">
                <a:latin typeface="Script MT Bold" pitchFamily="66" charset="0"/>
              </a:rPr>
              <a:t>R</a:t>
            </a:r>
            <a:r>
              <a:rPr lang="en-US" dirty="0" smtClean="0"/>
              <a:t> contains lines AB and DE, which intersect at point P.  Add point C on plane </a:t>
            </a:r>
            <a:r>
              <a:rPr lang="en-US" dirty="0" smtClean="0">
                <a:latin typeface="Script MT Bold" pitchFamily="66" charset="0"/>
              </a:rPr>
              <a:t>R</a:t>
            </a:r>
            <a:r>
              <a:rPr lang="en-US" dirty="0" smtClean="0"/>
              <a:t> so that it is not collinear with AB or DE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3962400" y="1447800"/>
            <a:ext cx="3810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4876800" y="1447800"/>
            <a:ext cx="3810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1219200" y="2286000"/>
            <a:ext cx="3810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7772400" y="1981200"/>
            <a:ext cx="3810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QR on a coordinate plane contains Q(-2,4) and R(4,-4).  Add point T so that T is collinear with these points.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914400" y="1524000"/>
            <a:ext cx="4572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06m07q09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8200" y="3200400"/>
            <a:ext cx="3114675" cy="31051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5400" dirty="0" smtClean="0"/>
              <a:t>Space- a boundless, three dimensional set of all points. Space can contain lines and planes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Parallelogram 3"/>
          <p:cNvSpPr/>
          <p:nvPr/>
        </p:nvSpPr>
        <p:spPr>
          <a:xfrm>
            <a:off x="1981200" y="990600"/>
            <a:ext cx="5029200" cy="2286000"/>
          </a:xfrm>
          <a:prstGeom prst="parallelogram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3048000" y="1447800"/>
            <a:ext cx="2590800" cy="137160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3352800" y="1371600"/>
            <a:ext cx="2743200" cy="91440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2514600" y="3048000"/>
            <a:ext cx="3276600" cy="1588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124200" y="1295400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Monotype Corsiva" pitchFamily="66" charset="0"/>
              </a:rPr>
              <a:t>n</a:t>
            </a:r>
            <a:endParaRPr lang="en-US" b="1" dirty="0">
              <a:latin typeface="Monotype Corsiva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15000" y="14478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Monotype Corsiva" pitchFamily="66" charset="0"/>
              </a:rPr>
              <a:t>m</a:t>
            </a:r>
            <a:endParaRPr lang="en-US" b="1" dirty="0">
              <a:latin typeface="Monotype Corsiva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91200" y="27432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Monotype Corsiva" pitchFamily="66" charset="0"/>
              </a:rPr>
              <a:t>l</a:t>
            </a:r>
            <a:endParaRPr lang="en-US" b="1" dirty="0">
              <a:latin typeface="Monotype Corsiva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133600" y="2895600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Monotype Corsiva" pitchFamily="66" charset="0"/>
              </a:rPr>
              <a:t>F</a:t>
            </a:r>
            <a:endParaRPr lang="en-US" b="1" dirty="0">
              <a:latin typeface="Monotype Corsiva" pitchFamily="66" charset="0"/>
            </a:endParaRPr>
          </a:p>
        </p:txBody>
      </p:sp>
      <p:graphicFrame>
        <p:nvGraphicFramePr>
          <p:cNvPr id="15" name="Content Placeholder 14"/>
          <p:cNvGraphicFramePr>
            <a:graphicFrameLocks noChangeAspect="1"/>
          </p:cNvGraphicFramePr>
          <p:nvPr>
            <p:ph idx="1"/>
          </p:nvPr>
        </p:nvGraphicFramePr>
        <p:xfrm flipH="1">
          <a:off x="3276600" y="2971800"/>
          <a:ext cx="112712" cy="112712"/>
        </p:xfrm>
        <a:graphic>
          <a:graphicData uri="http://schemas.openxmlformats.org/presentationml/2006/ole">
            <p:oleObj spid="_x0000_s1026" name="Equation" r:id="rId3" imgW="114120" imgH="114120" progId="Equation.3">
              <p:embed/>
            </p:oleObj>
          </a:graphicData>
        </a:graphic>
      </p:graphicFrame>
      <p:graphicFrame>
        <p:nvGraphicFramePr>
          <p:cNvPr id="1027" name="Content Placeholder 14"/>
          <p:cNvGraphicFramePr>
            <a:graphicFrameLocks noChangeAspect="1"/>
          </p:cNvGraphicFramePr>
          <p:nvPr/>
        </p:nvGraphicFramePr>
        <p:xfrm>
          <a:off x="4343400" y="2971800"/>
          <a:ext cx="112713" cy="112713"/>
        </p:xfrm>
        <a:graphic>
          <a:graphicData uri="http://schemas.openxmlformats.org/presentationml/2006/ole">
            <p:oleObj spid="_x0000_s1027" name="Equation" r:id="rId4" imgW="114120" imgH="114120" progId="Equation.3">
              <p:embed/>
            </p:oleObj>
          </a:graphicData>
        </a:graphic>
      </p:graphicFrame>
      <p:graphicFrame>
        <p:nvGraphicFramePr>
          <p:cNvPr id="1028" name="Content Placeholder 14"/>
          <p:cNvGraphicFramePr>
            <a:graphicFrameLocks noChangeAspect="1"/>
          </p:cNvGraphicFramePr>
          <p:nvPr/>
        </p:nvGraphicFramePr>
        <p:xfrm>
          <a:off x="3048000" y="1981200"/>
          <a:ext cx="112713" cy="112713"/>
        </p:xfrm>
        <a:graphic>
          <a:graphicData uri="http://schemas.openxmlformats.org/presentationml/2006/ole">
            <p:oleObj spid="_x0000_s1028" name="Equation" r:id="rId5" imgW="114120" imgH="114120" progId="Equation.3">
              <p:embed/>
            </p:oleObj>
          </a:graphicData>
        </a:graphic>
      </p:graphicFrame>
      <p:graphicFrame>
        <p:nvGraphicFramePr>
          <p:cNvPr id="1029" name="Content Placeholder 14"/>
          <p:cNvGraphicFramePr>
            <a:graphicFrameLocks noChangeAspect="1"/>
          </p:cNvGraphicFramePr>
          <p:nvPr/>
        </p:nvGraphicFramePr>
        <p:xfrm>
          <a:off x="4800600" y="1828800"/>
          <a:ext cx="112713" cy="112713"/>
        </p:xfrm>
        <a:graphic>
          <a:graphicData uri="http://schemas.openxmlformats.org/presentationml/2006/ole">
            <p:oleObj spid="_x0000_s1029" name="Equation" r:id="rId6" imgW="114120" imgH="114120" progId="Equation.3">
              <p:embed/>
            </p:oleObj>
          </a:graphicData>
        </a:graphic>
      </p:graphicFrame>
      <p:graphicFrame>
        <p:nvGraphicFramePr>
          <p:cNvPr id="1030" name="Content Placeholder 14"/>
          <p:cNvGraphicFramePr>
            <a:graphicFrameLocks noChangeAspect="1"/>
          </p:cNvGraphicFramePr>
          <p:nvPr/>
        </p:nvGraphicFramePr>
        <p:xfrm>
          <a:off x="3886200" y="1524000"/>
          <a:ext cx="112713" cy="112713"/>
        </p:xfrm>
        <a:graphic>
          <a:graphicData uri="http://schemas.openxmlformats.org/presentationml/2006/ole">
            <p:oleObj spid="_x0000_s1030" name="Equation" r:id="rId7" imgW="114120" imgH="114120" progId="Equation.3">
              <p:embed/>
            </p:oleObj>
          </a:graphicData>
        </a:graphic>
      </p:graphicFrame>
      <p:graphicFrame>
        <p:nvGraphicFramePr>
          <p:cNvPr id="1031" name="Content Placeholder 14"/>
          <p:cNvGraphicFramePr>
            <a:graphicFrameLocks noChangeAspect="1"/>
          </p:cNvGraphicFramePr>
          <p:nvPr/>
        </p:nvGraphicFramePr>
        <p:xfrm>
          <a:off x="5562600" y="2057400"/>
          <a:ext cx="112713" cy="112713"/>
        </p:xfrm>
        <a:graphic>
          <a:graphicData uri="http://schemas.openxmlformats.org/presentationml/2006/ole">
            <p:oleObj spid="_x0000_s1031" name="Equation" r:id="rId8" imgW="114120" imgH="114120" progId="Equation.3">
              <p:embed/>
            </p:oleObj>
          </a:graphicData>
        </a:graphic>
      </p:graphicFrame>
      <p:graphicFrame>
        <p:nvGraphicFramePr>
          <p:cNvPr id="1032" name="Content Placeholder 14"/>
          <p:cNvGraphicFramePr>
            <a:graphicFrameLocks noChangeAspect="1"/>
          </p:cNvGraphicFramePr>
          <p:nvPr/>
        </p:nvGraphicFramePr>
        <p:xfrm>
          <a:off x="5334000" y="1524000"/>
          <a:ext cx="112713" cy="112713"/>
        </p:xfrm>
        <a:graphic>
          <a:graphicData uri="http://schemas.openxmlformats.org/presentationml/2006/ole">
            <p:oleObj spid="_x0000_s1032" name="Equation" r:id="rId9" imgW="114120" imgH="114120" progId="Equation.3">
              <p:embed/>
            </p:oleObj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3276600" y="27432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4419600" y="27432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648200" y="18288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5638800" y="18288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3886200" y="12954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5105400" y="1295400"/>
            <a:ext cx="228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2819400" y="17526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762000" y="3962400"/>
            <a:ext cx="7696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smtClean="0"/>
              <a:t>Name a line that contains point P.</a:t>
            </a:r>
          </a:p>
          <a:p>
            <a:pPr marL="342900" indent="-342900">
              <a:buAutoNum type="arabicPeriod"/>
            </a:pPr>
            <a:r>
              <a:rPr lang="en-US" dirty="0" smtClean="0"/>
              <a:t>Name the plane containing lines </a:t>
            </a:r>
            <a:r>
              <a:rPr lang="en-US" dirty="0" smtClean="0">
                <a:latin typeface="Script MT Bold" pitchFamily="66" charset="0"/>
              </a:rPr>
              <a:t>n</a:t>
            </a:r>
            <a:r>
              <a:rPr lang="en-US" dirty="0" smtClean="0"/>
              <a:t> and </a:t>
            </a:r>
            <a:r>
              <a:rPr lang="en-US" dirty="0" smtClean="0">
                <a:latin typeface="Script MT Bold" pitchFamily="66" charset="0"/>
              </a:rPr>
              <a:t>m</a:t>
            </a:r>
            <a:r>
              <a:rPr lang="en-US" dirty="0" smtClean="0"/>
              <a:t>.</a:t>
            </a:r>
          </a:p>
          <a:p>
            <a:pPr marL="342900" indent="-342900">
              <a:buAutoNum type="arabicPeriod"/>
            </a:pPr>
            <a:r>
              <a:rPr lang="en-US" dirty="0" smtClean="0"/>
              <a:t>Name the intersection of lines </a:t>
            </a:r>
            <a:r>
              <a:rPr lang="en-US" dirty="0" smtClean="0">
                <a:latin typeface="Script MT Bold" pitchFamily="66" charset="0"/>
              </a:rPr>
              <a:t>n</a:t>
            </a:r>
            <a:r>
              <a:rPr lang="en-US" dirty="0" smtClean="0"/>
              <a:t> and </a:t>
            </a:r>
            <a:r>
              <a:rPr lang="en-US" dirty="0" smtClean="0">
                <a:latin typeface="Script MT Bold" pitchFamily="66" charset="0"/>
              </a:rPr>
              <a:t>m</a:t>
            </a:r>
            <a:r>
              <a:rPr lang="en-US" dirty="0" smtClean="0"/>
              <a:t>.</a:t>
            </a:r>
          </a:p>
          <a:p>
            <a:pPr marL="342900" indent="-342900">
              <a:buAutoNum type="arabicPeriod"/>
            </a:pPr>
            <a:r>
              <a:rPr lang="en-US" dirty="0" smtClean="0"/>
              <a:t>Name a point not contained in lines </a:t>
            </a:r>
            <a:r>
              <a:rPr lang="en-US" dirty="0" smtClean="0">
                <a:latin typeface="Script MT Bold" pitchFamily="66" charset="0"/>
              </a:rPr>
              <a:t>l</a:t>
            </a:r>
            <a:r>
              <a:rPr lang="en-US" dirty="0" smtClean="0"/>
              <a:t>, </a:t>
            </a:r>
            <a:r>
              <a:rPr lang="en-US" dirty="0" smtClean="0">
                <a:latin typeface="Script MT Bold" pitchFamily="66" charset="0"/>
              </a:rPr>
              <a:t>m</a:t>
            </a:r>
            <a:r>
              <a:rPr lang="en-US" dirty="0" smtClean="0"/>
              <a:t>, or</a:t>
            </a:r>
            <a:r>
              <a:rPr lang="en-US" dirty="0" smtClean="0">
                <a:latin typeface="Script MT Bold" pitchFamily="66" charset="0"/>
              </a:rPr>
              <a:t> n</a:t>
            </a:r>
            <a:r>
              <a:rPr lang="en-US" dirty="0" smtClean="0"/>
              <a:t>.</a:t>
            </a:r>
          </a:p>
          <a:p>
            <a:pPr marL="342900" indent="-342900">
              <a:buAutoNum type="arabicPeriod"/>
            </a:pPr>
            <a:r>
              <a:rPr lang="en-US" dirty="0" smtClean="0"/>
              <a:t>What is another name for line </a:t>
            </a:r>
            <a:r>
              <a:rPr lang="en-US" dirty="0" smtClean="0">
                <a:latin typeface="Script MT Bold" pitchFamily="66" charset="0"/>
              </a:rPr>
              <a:t>n</a:t>
            </a:r>
            <a:r>
              <a:rPr lang="en-US" dirty="0" smtClean="0"/>
              <a:t>?</a:t>
            </a:r>
          </a:p>
          <a:p>
            <a:pPr marL="342900" indent="-342900">
              <a:buAutoNum type="arabicPeriod"/>
            </a:pPr>
            <a:r>
              <a:rPr lang="en-US" dirty="0" smtClean="0"/>
              <a:t>Does line </a:t>
            </a:r>
            <a:r>
              <a:rPr lang="en-US" dirty="0" smtClean="0">
                <a:latin typeface="Script MT Bold" pitchFamily="66" charset="0"/>
              </a:rPr>
              <a:t>l</a:t>
            </a:r>
            <a:r>
              <a:rPr lang="en-US" dirty="0" smtClean="0"/>
              <a:t> intersect line m or line </a:t>
            </a:r>
            <a:r>
              <a:rPr lang="en-US" dirty="0" smtClean="0">
                <a:latin typeface="Script MT Bold" pitchFamily="66" charset="0"/>
              </a:rPr>
              <a:t>n</a:t>
            </a:r>
            <a:r>
              <a:rPr lang="en-US" dirty="0" smtClean="0"/>
              <a:t>? Explain.</a:t>
            </a:r>
          </a:p>
          <a:p>
            <a:pPr marL="342900" indent="-342900">
              <a:buAutoNum type="arabicPeriod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review…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There are 3 basic terms in geometry</a:t>
            </a:r>
          </a:p>
          <a:p>
            <a:pPr>
              <a:buNone/>
            </a:pPr>
            <a:r>
              <a:rPr lang="en-US" dirty="0" smtClean="0"/>
              <a:t>Point, Line, and Plane</a:t>
            </a:r>
          </a:p>
          <a:p>
            <a:pPr>
              <a:buNone/>
            </a:pPr>
            <a:r>
              <a:rPr lang="en-US" dirty="0" smtClean="0"/>
              <a:t>How do we model them?</a:t>
            </a:r>
          </a:p>
          <a:p>
            <a:pPr>
              <a:buNone/>
            </a:pPr>
            <a:r>
              <a:rPr lang="en-US" dirty="0" smtClean="0"/>
              <a:t>Draw them?</a:t>
            </a:r>
          </a:p>
          <a:p>
            <a:pPr>
              <a:buNone/>
            </a:pPr>
            <a:r>
              <a:rPr lang="en-US" dirty="0" smtClean="0"/>
              <a:t>Name them?</a:t>
            </a:r>
          </a:p>
          <a:p>
            <a:pPr>
              <a:buNone/>
            </a:pPr>
            <a:r>
              <a:rPr lang="en-US" dirty="0" smtClean="0"/>
              <a:t>And write them?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It’s important…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Bellringer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92162" y="1454150"/>
            <a:ext cx="7772400" cy="45720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Discuss with your shoulder partner the following situation…</a:t>
            </a:r>
          </a:p>
          <a:p>
            <a:endParaRPr lang="en-US" dirty="0" smtClean="0"/>
          </a:p>
          <a:p>
            <a:r>
              <a:rPr lang="en-US" dirty="0" smtClean="0"/>
              <a:t>Why does a four-legged chair sometimes wobbles, but a three legged chair never wobbles???</a:t>
            </a:r>
            <a:endParaRPr lang="en-US" dirty="0"/>
          </a:p>
        </p:txBody>
      </p:sp>
      <p:pic>
        <p:nvPicPr>
          <p:cNvPr id="1027" name="Picture 3" descr="C:\Documents and Settings\Angela\Local Settings\Temporary Internet Files\Content.IE5\E292X8BP\MC90029010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3581400"/>
            <a:ext cx="1757362" cy="20939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Points, Lines, and Planes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 will represent simple geometric shapes like points, lines, segments, rays, and angles using proper identification.</a:t>
            </a:r>
          </a:p>
          <a:p>
            <a:endParaRPr lang="en-US" dirty="0"/>
          </a:p>
        </p:txBody>
      </p:sp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2590800"/>
            <a:ext cx="3352800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Point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</a:t>
            </a:r>
          </a:p>
          <a:p>
            <a:pPr>
              <a:buNone/>
            </a:pPr>
            <a:r>
              <a:rPr lang="en-US" dirty="0" smtClean="0"/>
              <a:t>Drawn: as a dot</a:t>
            </a:r>
          </a:p>
          <a:p>
            <a:pPr>
              <a:buNone/>
            </a:pPr>
            <a:r>
              <a:rPr lang="en-US" dirty="0" smtClean="0"/>
              <a:t>Named by: a CAPITAL letter</a:t>
            </a:r>
          </a:p>
          <a:p>
            <a:pPr>
              <a:buNone/>
            </a:pPr>
            <a:r>
              <a:rPr lang="en-US" dirty="0" smtClean="0"/>
              <a:t>Facts: A point has neither shape nor size</a:t>
            </a:r>
          </a:p>
          <a:p>
            <a:pPr>
              <a:buNone/>
            </a:pPr>
            <a:r>
              <a:rPr lang="en-US" dirty="0" smtClean="0"/>
              <a:t>Words/Symbols: point P</a:t>
            </a:r>
            <a:endParaRPr lang="en-US" dirty="0"/>
          </a:p>
        </p:txBody>
      </p:sp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152400"/>
            <a:ext cx="3352800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1524000" y="1752600"/>
            <a:ext cx="3200400" cy="6096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981200" y="2286000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191000" y="1981200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ChangeAspect="1"/>
          </p:cNvGraphicFramePr>
          <p:nvPr>
            <p:ph sz="quarter" idx="1"/>
          </p:nvPr>
        </p:nvGraphicFramePr>
        <p:xfrm>
          <a:off x="2057400" y="2133600"/>
          <a:ext cx="203200" cy="203200"/>
        </p:xfrm>
        <a:graphic>
          <a:graphicData uri="http://schemas.openxmlformats.org/presentationml/2006/ole">
            <p:oleObj spid="_x0000_s27650" name="Equation" r:id="rId3" imgW="114120" imgH="114120" progId="Equation.3">
              <p:embed/>
            </p:oleObj>
          </a:graphicData>
        </a:graphic>
      </p:graphicFrame>
      <p:graphicFrame>
        <p:nvGraphicFramePr>
          <p:cNvPr id="1027" name="Content Placeholder 7"/>
          <p:cNvGraphicFramePr>
            <a:graphicFrameLocks noChangeAspect="1"/>
          </p:cNvGraphicFramePr>
          <p:nvPr/>
        </p:nvGraphicFramePr>
        <p:xfrm>
          <a:off x="4114800" y="1752600"/>
          <a:ext cx="203200" cy="203200"/>
        </p:xfrm>
        <a:graphic>
          <a:graphicData uri="http://schemas.openxmlformats.org/presentationml/2006/ole">
            <p:oleObj spid="_x0000_s27651" name="Equation" r:id="rId4" imgW="114120" imgH="114120" progId="Equation.3">
              <p:embed/>
            </p:oleObj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4724400" y="1524000"/>
            <a:ext cx="3962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Monotype Corsiva" pitchFamily="66" charset="0"/>
              </a:rPr>
              <a:t>n</a:t>
            </a:r>
            <a:endParaRPr lang="en-US" sz="3600" dirty="0">
              <a:latin typeface="Monotype Corsiva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5800" y="3352800"/>
            <a:ext cx="7010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omic Sans MS" pitchFamily="66" charset="0"/>
              </a:rPr>
              <a:t>Drawn</a:t>
            </a:r>
            <a:r>
              <a:rPr lang="en-US" dirty="0" smtClean="0">
                <a:latin typeface="Comic Sans MS" pitchFamily="66" charset="0"/>
              </a:rPr>
              <a:t>: with an arrowhead at both ends</a:t>
            </a:r>
          </a:p>
          <a:p>
            <a:r>
              <a:rPr lang="en-US" b="1" dirty="0" smtClean="0">
                <a:latin typeface="Comic Sans MS" pitchFamily="66" charset="0"/>
              </a:rPr>
              <a:t>Named by</a:t>
            </a:r>
            <a:r>
              <a:rPr lang="en-US" dirty="0" smtClean="0">
                <a:latin typeface="Comic Sans MS" pitchFamily="66" charset="0"/>
              </a:rPr>
              <a:t>:  the letters representing two points on the line or a lowercase script letter</a:t>
            </a:r>
          </a:p>
          <a:p>
            <a:r>
              <a:rPr lang="en-US" b="1" dirty="0" smtClean="0">
                <a:latin typeface="Comic Sans MS" pitchFamily="66" charset="0"/>
              </a:rPr>
              <a:t>Facts</a:t>
            </a:r>
            <a:r>
              <a:rPr lang="en-US" dirty="0" smtClean="0">
                <a:latin typeface="Comic Sans MS" pitchFamily="66" charset="0"/>
              </a:rPr>
              <a:t>:  There is exactly one line through any two points</a:t>
            </a:r>
          </a:p>
          <a:p>
            <a:r>
              <a:rPr lang="en-US" b="1" dirty="0" smtClean="0">
                <a:latin typeface="Comic Sans MS" pitchFamily="66" charset="0"/>
              </a:rPr>
              <a:t>Words/Symbols</a:t>
            </a:r>
            <a:r>
              <a:rPr lang="en-US" dirty="0" smtClean="0">
                <a:latin typeface="Comic Sans MS" pitchFamily="66" charset="0"/>
              </a:rPr>
              <a:t>:  line</a:t>
            </a:r>
            <a:r>
              <a:rPr lang="en-US" dirty="0" smtClean="0"/>
              <a:t>  </a:t>
            </a:r>
            <a:r>
              <a:rPr lang="en-US" sz="2400" dirty="0" smtClean="0">
                <a:latin typeface="Monotype Corsiva" pitchFamily="66" charset="0"/>
              </a:rPr>
              <a:t>n</a:t>
            </a:r>
            <a:r>
              <a:rPr lang="en-US" sz="2400" dirty="0" smtClean="0">
                <a:latin typeface="Comic Sans MS" pitchFamily="66" charset="0"/>
              </a:rPr>
              <a:t>, line AB or            , line BA or</a:t>
            </a:r>
          </a:p>
          <a:p>
            <a:r>
              <a:rPr lang="en-US" sz="2400" dirty="0" smtClean="0">
                <a:latin typeface="Comic Sans MS" pitchFamily="66" charset="0"/>
              </a:rPr>
              <a:t> </a:t>
            </a:r>
            <a:endParaRPr lang="en-US" dirty="0">
              <a:latin typeface="Comic Sans MS" pitchFamily="66" charset="0"/>
            </a:endParaRP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/>
        </p:nvGraphicFramePr>
        <p:xfrm>
          <a:off x="5029200" y="4495800"/>
          <a:ext cx="914400" cy="345989"/>
        </p:xfrm>
        <a:graphic>
          <a:graphicData uri="http://schemas.openxmlformats.org/presentationml/2006/ole">
            <p:oleObj spid="_x0000_s27652" name="Equation" r:id="rId5" imgW="469800" imgH="177480" progId="Equation.3">
              <p:embed/>
            </p:oleObj>
          </a:graphicData>
        </a:graphic>
      </p:graphicFrame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1447800" y="4876800"/>
          <a:ext cx="1524001" cy="576792"/>
        </p:xfrm>
        <a:graphic>
          <a:graphicData uri="http://schemas.openxmlformats.org/presentationml/2006/ole">
            <p:oleObj spid="_x0000_s27653" name="Equation" r:id="rId6" imgW="469800" imgH="177480" progId="Equation.3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Collinear-</a:t>
            </a:r>
          </a:p>
          <a:p>
            <a:r>
              <a:rPr lang="en-US" dirty="0" err="1" smtClean="0"/>
              <a:t>Noncollinear</a:t>
            </a:r>
            <a:r>
              <a:rPr lang="en-US" dirty="0" smtClean="0"/>
              <a:t>-</a:t>
            </a:r>
            <a:endParaRPr lang="en-US" dirty="0"/>
          </a:p>
        </p:txBody>
      </p:sp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1600200"/>
            <a:ext cx="5401056" cy="421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Plane</a:t>
            </a:r>
            <a:endParaRPr lang="en-US" dirty="0"/>
          </a:p>
        </p:txBody>
      </p:sp>
      <p:sp>
        <p:nvSpPr>
          <p:cNvPr id="4" name="Parallelogram 3"/>
          <p:cNvSpPr/>
          <p:nvPr/>
        </p:nvSpPr>
        <p:spPr>
          <a:xfrm>
            <a:off x="1600200" y="1524000"/>
            <a:ext cx="3810000" cy="1905000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590800" y="25908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mic Sans MS" pitchFamily="66" charset="0"/>
              </a:rPr>
              <a:t>X</a:t>
            </a:r>
            <a:endParaRPr lang="en-US" sz="2400" dirty="0"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10000" y="1981200"/>
            <a:ext cx="53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Y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3733800" y="2971800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Z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4648200" y="1676400"/>
            <a:ext cx="38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Monotype Corsiva" pitchFamily="66" charset="0"/>
              </a:rPr>
              <a:t>T</a:t>
            </a:r>
            <a:endParaRPr lang="en-US" sz="3600" dirty="0">
              <a:latin typeface="Monotype Corsiva" pitchFamily="66" charset="0"/>
            </a:endParaRPr>
          </a:p>
        </p:txBody>
      </p:sp>
      <p:graphicFrame>
        <p:nvGraphicFramePr>
          <p:cNvPr id="2052" name="Content Placeholder 8"/>
          <p:cNvGraphicFramePr>
            <a:graphicFrameLocks noChangeAspect="1"/>
          </p:cNvGraphicFramePr>
          <p:nvPr/>
        </p:nvGraphicFramePr>
        <p:xfrm>
          <a:off x="2438400" y="2514600"/>
          <a:ext cx="279400" cy="279400"/>
        </p:xfrm>
        <a:graphic>
          <a:graphicData uri="http://schemas.openxmlformats.org/presentationml/2006/ole">
            <p:oleObj spid="_x0000_s28674" name="Equation" r:id="rId3" imgW="114120" imgH="114120" progId="Equation.3">
              <p:embed/>
            </p:oleObj>
          </a:graphicData>
        </a:graphic>
      </p:graphicFrame>
      <p:graphicFrame>
        <p:nvGraphicFramePr>
          <p:cNvPr id="13" name="Content Placeholder 12"/>
          <p:cNvGraphicFramePr>
            <a:graphicFrameLocks noChangeAspect="1"/>
          </p:cNvGraphicFramePr>
          <p:nvPr>
            <p:ph sz="quarter" idx="1"/>
          </p:nvPr>
        </p:nvGraphicFramePr>
        <p:xfrm>
          <a:off x="3581400" y="1905000"/>
          <a:ext cx="279400" cy="279400"/>
        </p:xfrm>
        <a:graphic>
          <a:graphicData uri="http://schemas.openxmlformats.org/presentationml/2006/ole">
            <p:oleObj spid="_x0000_s28675" name="Equation" r:id="rId4" imgW="114120" imgH="114120" progId="Equation.3">
              <p:embed/>
            </p:oleObj>
          </a:graphicData>
        </a:graphic>
      </p:graphicFrame>
      <p:graphicFrame>
        <p:nvGraphicFramePr>
          <p:cNvPr id="2054" name="Content Placeholder 12"/>
          <p:cNvGraphicFramePr>
            <a:graphicFrameLocks noChangeAspect="1"/>
          </p:cNvGraphicFramePr>
          <p:nvPr/>
        </p:nvGraphicFramePr>
        <p:xfrm>
          <a:off x="3581400" y="2819400"/>
          <a:ext cx="223520" cy="304800"/>
        </p:xfrm>
        <a:graphic>
          <a:graphicData uri="http://schemas.openxmlformats.org/presentationml/2006/ole">
            <p:oleObj spid="_x0000_s28676" name="Equation" r:id="rId5" imgW="114120" imgH="114120" progId="Equation.3">
              <p:embed/>
            </p:oleObj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838200" y="4267200"/>
            <a:ext cx="693420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Drawn</a:t>
            </a:r>
            <a:r>
              <a:rPr lang="en-US" dirty="0" smtClean="0"/>
              <a:t>:  as a shaded, slanted 4-sided figure</a:t>
            </a:r>
          </a:p>
          <a:p>
            <a:r>
              <a:rPr lang="en-US" b="1" dirty="0" smtClean="0"/>
              <a:t>Named by</a:t>
            </a:r>
            <a:r>
              <a:rPr lang="en-US" dirty="0" smtClean="0"/>
              <a:t>: a capital script letter or by the letters naming three </a:t>
            </a:r>
            <a:r>
              <a:rPr lang="en-US" dirty="0" err="1" smtClean="0"/>
              <a:t>noncollinear</a:t>
            </a:r>
            <a:r>
              <a:rPr lang="en-US" dirty="0" smtClean="0"/>
              <a:t> points</a:t>
            </a:r>
          </a:p>
          <a:p>
            <a:r>
              <a:rPr lang="en-US" b="1" dirty="0" smtClean="0"/>
              <a:t>Facts</a:t>
            </a:r>
            <a:r>
              <a:rPr lang="en-US" dirty="0" smtClean="0"/>
              <a:t>:  There is exactly one plane through any three </a:t>
            </a:r>
            <a:r>
              <a:rPr lang="en-US" dirty="0" err="1" smtClean="0"/>
              <a:t>noncollinear</a:t>
            </a:r>
            <a:r>
              <a:rPr lang="en-US" dirty="0" smtClean="0"/>
              <a:t> points</a:t>
            </a:r>
          </a:p>
          <a:p>
            <a:r>
              <a:rPr lang="en-US" b="1" dirty="0" smtClean="0"/>
              <a:t>Words/Symbols</a:t>
            </a:r>
            <a:r>
              <a:rPr lang="en-US" dirty="0" smtClean="0"/>
              <a:t>:  plane </a:t>
            </a:r>
            <a:r>
              <a:rPr lang="en-US" sz="2800" dirty="0" smtClean="0">
                <a:latin typeface="Monotype Corsiva" pitchFamily="66" charset="0"/>
              </a:rPr>
              <a:t>T</a:t>
            </a:r>
            <a:r>
              <a:rPr lang="en-US" dirty="0" smtClean="0"/>
              <a:t>, plane XYZ, plane XZY, plane YXZ, plane YZX, plane ZXY, plane ZYX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Parallel Planes:  Planes that do not intersect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1905000"/>
            <a:ext cx="3843337" cy="3783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479</TotalTime>
  <Words>500</Words>
  <Application>Microsoft Office PowerPoint</Application>
  <PresentationFormat>On-screen Show (4:3)</PresentationFormat>
  <Paragraphs>79</Paragraphs>
  <Slides>19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Equity</vt:lpstr>
      <vt:lpstr>Equation</vt:lpstr>
      <vt:lpstr>Slide 1</vt:lpstr>
      <vt:lpstr>Bellringer </vt:lpstr>
      <vt:lpstr>Points, Lines, and Planes</vt:lpstr>
      <vt:lpstr>Objective:</vt:lpstr>
      <vt:lpstr>Point </vt:lpstr>
      <vt:lpstr>Line</vt:lpstr>
      <vt:lpstr>Vocabulary</vt:lpstr>
      <vt:lpstr>Plane</vt:lpstr>
      <vt:lpstr>Plane</vt:lpstr>
      <vt:lpstr>Slide 10</vt:lpstr>
      <vt:lpstr>Write Rally Robin</vt:lpstr>
      <vt:lpstr>Name the line of intersection</vt:lpstr>
      <vt:lpstr>Slide 13</vt:lpstr>
      <vt:lpstr>Rally Coach</vt:lpstr>
      <vt:lpstr>Draw and label a figure for each relationship.</vt:lpstr>
      <vt:lpstr>Slide 16</vt:lpstr>
      <vt:lpstr>Slide 17</vt:lpstr>
      <vt:lpstr>Slide 18</vt:lpstr>
      <vt:lpstr>In review…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Bellringer </dc:title>
  <dc:creator>Us</dc:creator>
  <cp:lastModifiedBy>beasoa</cp:lastModifiedBy>
  <cp:revision>36</cp:revision>
  <dcterms:created xsi:type="dcterms:W3CDTF">2010-08-20T03:06:14Z</dcterms:created>
  <dcterms:modified xsi:type="dcterms:W3CDTF">2012-08-21T22:19:35Z</dcterms:modified>
</cp:coreProperties>
</file>